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4" r:id="rId4"/>
    <p:sldId id="258" r:id="rId5"/>
    <p:sldId id="259" r:id="rId6"/>
    <p:sldId id="260" r:id="rId7"/>
    <p:sldId id="261" r:id="rId8"/>
    <p:sldId id="262" r:id="rId9"/>
    <p:sldId id="263" r:id="rId10"/>
    <p:sldId id="266" r:id="rId11"/>
    <p:sldId id="265" r:id="rId12"/>
    <p:sldId id="267" r:id="rId13"/>
    <p:sldId id="268" r:id="rId14"/>
    <p:sldId id="270"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5"/>
  </p:normalViewPr>
  <p:slideViewPr>
    <p:cSldViewPr snapToGrid="0" snapToObjects="1">
      <p:cViewPr varScale="1">
        <p:scale>
          <a:sx n="64" d="100"/>
          <a:sy n="64"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D55BC5-1FE5-954D-BA80-22E4220F6A29}"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02A78-51EF-B54F-9C98-AAFC09973083}" type="slidenum">
              <a:rPr lang="en-US" smtClean="0"/>
              <a:t>‹#›</a:t>
            </a:fld>
            <a:endParaRPr lang="en-US"/>
          </a:p>
        </p:txBody>
      </p:sp>
    </p:spTree>
    <p:extLst>
      <p:ext uri="{BB962C8B-B14F-4D97-AF65-F5344CB8AC3E}">
        <p14:creationId xmlns:p14="http://schemas.microsoft.com/office/powerpoint/2010/main" val="1151658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D55BC5-1FE5-954D-BA80-22E4220F6A29}"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02A78-51EF-B54F-9C98-AAFC09973083}" type="slidenum">
              <a:rPr lang="en-US" smtClean="0"/>
              <a:t>‹#›</a:t>
            </a:fld>
            <a:endParaRPr lang="en-US"/>
          </a:p>
        </p:txBody>
      </p:sp>
    </p:spTree>
    <p:extLst>
      <p:ext uri="{BB962C8B-B14F-4D97-AF65-F5344CB8AC3E}">
        <p14:creationId xmlns:p14="http://schemas.microsoft.com/office/powerpoint/2010/main" val="2016996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D55BC5-1FE5-954D-BA80-22E4220F6A29}"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02A78-51EF-B54F-9C98-AAFC09973083}" type="slidenum">
              <a:rPr lang="en-US" smtClean="0"/>
              <a:t>‹#›</a:t>
            </a:fld>
            <a:endParaRPr lang="en-US"/>
          </a:p>
        </p:txBody>
      </p:sp>
    </p:spTree>
    <p:extLst>
      <p:ext uri="{BB962C8B-B14F-4D97-AF65-F5344CB8AC3E}">
        <p14:creationId xmlns:p14="http://schemas.microsoft.com/office/powerpoint/2010/main" val="1633412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D55BC5-1FE5-954D-BA80-22E4220F6A29}"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02A78-51EF-B54F-9C98-AAFC09973083}" type="slidenum">
              <a:rPr lang="en-US" smtClean="0"/>
              <a:t>‹#›</a:t>
            </a:fld>
            <a:endParaRPr lang="en-US"/>
          </a:p>
        </p:txBody>
      </p:sp>
    </p:spTree>
    <p:extLst>
      <p:ext uri="{BB962C8B-B14F-4D97-AF65-F5344CB8AC3E}">
        <p14:creationId xmlns:p14="http://schemas.microsoft.com/office/powerpoint/2010/main" val="662467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D55BC5-1FE5-954D-BA80-22E4220F6A29}"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902A78-51EF-B54F-9C98-AAFC09973083}" type="slidenum">
              <a:rPr lang="en-US" smtClean="0"/>
              <a:t>‹#›</a:t>
            </a:fld>
            <a:endParaRPr lang="en-US"/>
          </a:p>
        </p:txBody>
      </p:sp>
    </p:spTree>
    <p:extLst>
      <p:ext uri="{BB962C8B-B14F-4D97-AF65-F5344CB8AC3E}">
        <p14:creationId xmlns:p14="http://schemas.microsoft.com/office/powerpoint/2010/main" val="1532533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D55BC5-1FE5-954D-BA80-22E4220F6A29}"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902A78-51EF-B54F-9C98-AAFC09973083}" type="slidenum">
              <a:rPr lang="en-US" smtClean="0"/>
              <a:t>‹#›</a:t>
            </a:fld>
            <a:endParaRPr lang="en-US"/>
          </a:p>
        </p:txBody>
      </p:sp>
    </p:spTree>
    <p:extLst>
      <p:ext uri="{BB962C8B-B14F-4D97-AF65-F5344CB8AC3E}">
        <p14:creationId xmlns:p14="http://schemas.microsoft.com/office/powerpoint/2010/main" val="376529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D55BC5-1FE5-954D-BA80-22E4220F6A29}"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902A78-51EF-B54F-9C98-AAFC09973083}" type="slidenum">
              <a:rPr lang="en-US" smtClean="0"/>
              <a:t>‹#›</a:t>
            </a:fld>
            <a:endParaRPr lang="en-US"/>
          </a:p>
        </p:txBody>
      </p:sp>
    </p:spTree>
    <p:extLst>
      <p:ext uri="{BB962C8B-B14F-4D97-AF65-F5344CB8AC3E}">
        <p14:creationId xmlns:p14="http://schemas.microsoft.com/office/powerpoint/2010/main" val="1846247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D55BC5-1FE5-954D-BA80-22E4220F6A29}"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902A78-51EF-B54F-9C98-AAFC09973083}" type="slidenum">
              <a:rPr lang="en-US" smtClean="0"/>
              <a:t>‹#›</a:t>
            </a:fld>
            <a:endParaRPr lang="en-US"/>
          </a:p>
        </p:txBody>
      </p:sp>
    </p:spTree>
    <p:extLst>
      <p:ext uri="{BB962C8B-B14F-4D97-AF65-F5344CB8AC3E}">
        <p14:creationId xmlns:p14="http://schemas.microsoft.com/office/powerpoint/2010/main" val="885021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55BC5-1FE5-954D-BA80-22E4220F6A29}" type="datetimeFigureOut">
              <a:rPr lang="en-US" smtClean="0"/>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902A78-51EF-B54F-9C98-AAFC09973083}" type="slidenum">
              <a:rPr lang="en-US" smtClean="0"/>
              <a:t>‹#›</a:t>
            </a:fld>
            <a:endParaRPr lang="en-US"/>
          </a:p>
        </p:txBody>
      </p:sp>
    </p:spTree>
    <p:extLst>
      <p:ext uri="{BB962C8B-B14F-4D97-AF65-F5344CB8AC3E}">
        <p14:creationId xmlns:p14="http://schemas.microsoft.com/office/powerpoint/2010/main" val="107802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D55BC5-1FE5-954D-BA80-22E4220F6A29}"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902A78-51EF-B54F-9C98-AAFC09973083}" type="slidenum">
              <a:rPr lang="en-US" smtClean="0"/>
              <a:t>‹#›</a:t>
            </a:fld>
            <a:endParaRPr lang="en-US"/>
          </a:p>
        </p:txBody>
      </p:sp>
    </p:spTree>
    <p:extLst>
      <p:ext uri="{BB962C8B-B14F-4D97-AF65-F5344CB8AC3E}">
        <p14:creationId xmlns:p14="http://schemas.microsoft.com/office/powerpoint/2010/main" val="13602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D55BC5-1FE5-954D-BA80-22E4220F6A29}"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902A78-51EF-B54F-9C98-AAFC09973083}" type="slidenum">
              <a:rPr lang="en-US" smtClean="0"/>
              <a:t>‹#›</a:t>
            </a:fld>
            <a:endParaRPr lang="en-US"/>
          </a:p>
        </p:txBody>
      </p:sp>
    </p:spTree>
    <p:extLst>
      <p:ext uri="{BB962C8B-B14F-4D97-AF65-F5344CB8AC3E}">
        <p14:creationId xmlns:p14="http://schemas.microsoft.com/office/powerpoint/2010/main" val="987295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55BC5-1FE5-954D-BA80-22E4220F6A29}" type="datetimeFigureOut">
              <a:rPr lang="en-US" smtClean="0"/>
              <a:t>1/17/2019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02A78-51EF-B54F-9C98-AAFC09973083}" type="slidenum">
              <a:rPr lang="en-US" smtClean="0"/>
              <a:t>‹#›</a:t>
            </a:fld>
            <a:endParaRPr lang="en-US"/>
          </a:p>
        </p:txBody>
      </p:sp>
    </p:spTree>
    <p:extLst>
      <p:ext uri="{BB962C8B-B14F-4D97-AF65-F5344CB8AC3E}">
        <p14:creationId xmlns:p14="http://schemas.microsoft.com/office/powerpoint/2010/main" val="714448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Gender and Constitutionalism </a:t>
            </a:r>
            <a:br>
              <a:rPr lang="en-US" b="1" dirty="0" smtClean="0"/>
            </a:br>
            <a:r>
              <a:rPr lang="en-US" b="1" dirty="0" smtClean="0"/>
              <a:t>in Thailand</a:t>
            </a:r>
            <a:endParaRPr lang="en-US" b="1" dirty="0"/>
          </a:p>
        </p:txBody>
      </p:sp>
      <p:sp>
        <p:nvSpPr>
          <p:cNvPr id="3" name="Subtitle 2"/>
          <p:cNvSpPr>
            <a:spLocks noGrp="1"/>
          </p:cNvSpPr>
          <p:nvPr>
            <p:ph type="subTitle" idx="1"/>
          </p:nvPr>
        </p:nvSpPr>
        <p:spPr/>
        <p:txBody>
          <a:bodyPr/>
          <a:lstStyle/>
          <a:p>
            <a:pPr algn="r"/>
            <a:r>
              <a:rPr lang="en-US" dirty="0" err="1" smtClean="0"/>
              <a:t>Panthip</a:t>
            </a:r>
            <a:r>
              <a:rPr lang="en-US" dirty="0" smtClean="0"/>
              <a:t> </a:t>
            </a:r>
            <a:r>
              <a:rPr lang="en-US" dirty="0" err="1" smtClean="0"/>
              <a:t>Pruksacholavit</a:t>
            </a:r>
            <a:endParaRPr lang="en-US" dirty="0" smtClean="0"/>
          </a:p>
          <a:p>
            <a:pPr algn="r"/>
            <a:r>
              <a:rPr lang="en-US" dirty="0" err="1" smtClean="0"/>
              <a:t>Chulalongkorn</a:t>
            </a:r>
            <a:r>
              <a:rPr lang="en-US" dirty="0" smtClean="0"/>
              <a:t> University </a:t>
            </a:r>
          </a:p>
          <a:p>
            <a:pPr algn="r"/>
            <a:r>
              <a:rPr lang="en-US" dirty="0" smtClean="0"/>
              <a:t>Thailand</a:t>
            </a:r>
            <a:endParaRPr lang="en-US" dirty="0"/>
          </a:p>
        </p:txBody>
      </p:sp>
    </p:spTree>
    <p:extLst>
      <p:ext uri="{BB962C8B-B14F-4D97-AF65-F5344CB8AC3E}">
        <p14:creationId xmlns:p14="http://schemas.microsoft.com/office/powerpoint/2010/main" val="1483621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1268"/>
            <a:ext cx="10515600" cy="1049420"/>
          </a:xfrm>
        </p:spPr>
        <p:txBody>
          <a:bodyPr>
            <a:normAutofit fontScale="90000"/>
          </a:bodyPr>
          <a:lstStyle/>
          <a:p>
            <a:pPr algn="ctr"/>
            <a:r>
              <a:rPr lang="en-US" b="1" dirty="0" smtClean="0"/>
              <a:t>The 1997 Constitution</a:t>
            </a:r>
            <a:br>
              <a:rPr lang="en-US" b="1" dirty="0" smtClean="0"/>
            </a:br>
            <a:endParaRPr lang="en-US" b="1" dirty="0"/>
          </a:p>
        </p:txBody>
      </p:sp>
      <p:sp>
        <p:nvSpPr>
          <p:cNvPr id="3" name="Content Placeholder 2"/>
          <p:cNvSpPr>
            <a:spLocks noGrp="1"/>
          </p:cNvSpPr>
          <p:nvPr>
            <p:ph idx="1"/>
          </p:nvPr>
        </p:nvSpPr>
        <p:spPr/>
        <p:txBody>
          <a:bodyPr>
            <a:normAutofit fontScale="92500" lnSpcReduction="10000"/>
          </a:bodyPr>
          <a:lstStyle/>
          <a:p>
            <a:pPr lvl="1" algn="thaiDist"/>
            <a:r>
              <a:rPr lang="en-US" dirty="0" smtClean="0"/>
              <a:t>Article </a:t>
            </a:r>
            <a:r>
              <a:rPr lang="en-US" dirty="0"/>
              <a:t>5 provides that Thais are equally protected under this Constitution regardless of their race, </a:t>
            </a:r>
            <a:r>
              <a:rPr lang="en-US" i="1" dirty="0"/>
              <a:t>gender</a:t>
            </a:r>
            <a:r>
              <a:rPr lang="en-US" dirty="0"/>
              <a:t>, or religion. </a:t>
            </a:r>
            <a:endParaRPr lang="en-US" dirty="0" smtClean="0"/>
          </a:p>
          <a:p>
            <a:pPr lvl="1" algn="thaiDist"/>
            <a:r>
              <a:rPr lang="en-US" dirty="0" smtClean="0"/>
              <a:t>Article </a:t>
            </a:r>
            <a:r>
              <a:rPr lang="en-US" dirty="0"/>
              <a:t>30 provides that everyone is equal under the law and shall be protected by law equally, men and </a:t>
            </a:r>
            <a:r>
              <a:rPr lang="en-US" i="1" dirty="0"/>
              <a:t>women</a:t>
            </a:r>
            <a:r>
              <a:rPr lang="en-US" dirty="0"/>
              <a:t> shall have equal rights. Moreover, this article provides that unfair discrimination based upon national origin, nationality, language, </a:t>
            </a:r>
            <a:r>
              <a:rPr lang="en-US" i="1" dirty="0"/>
              <a:t>gender</a:t>
            </a:r>
            <a:r>
              <a:rPr lang="en-US" dirty="0"/>
              <a:t>, age, physical or health condition, status, financial or social status, religious beliefs, or political views are prohibited</a:t>
            </a:r>
            <a:r>
              <a:rPr lang="en-US" dirty="0" smtClean="0"/>
              <a:t>.</a:t>
            </a:r>
          </a:p>
          <a:p>
            <a:pPr lvl="1" algn="thaiDist"/>
            <a:r>
              <a:rPr lang="en-US" dirty="0" smtClean="0"/>
              <a:t>Article </a:t>
            </a:r>
            <a:r>
              <a:rPr lang="en-US" dirty="0"/>
              <a:t>80 requires the state to promote equal rights between men and women </a:t>
            </a:r>
            <a:endParaRPr lang="en-US" dirty="0" smtClean="0"/>
          </a:p>
          <a:p>
            <a:pPr lvl="1" algn="thaiDist"/>
            <a:r>
              <a:rPr lang="en-US" dirty="0"/>
              <a:t>A</a:t>
            </a:r>
            <a:r>
              <a:rPr lang="en-US" dirty="0" smtClean="0"/>
              <a:t>rticle </a:t>
            </a:r>
            <a:r>
              <a:rPr lang="en-US" dirty="0"/>
              <a:t>190 provides that in the drafting of laws on essential issues relating to children, youths, women, elderlies, disabled persons, if the House of Representatives does not draft by all if the committee members, the House of Representatives shall appoint a non-standing committee consisting of representatives from private organizations advocating on behalf of the aforementioned groups which is not less than one-third of the total number of members of the committee and the members thereof shall consist of </a:t>
            </a:r>
            <a:r>
              <a:rPr lang="en-US" i="1" dirty="0"/>
              <a:t>women</a:t>
            </a:r>
            <a:r>
              <a:rPr lang="en-US" dirty="0"/>
              <a:t> and men in </a:t>
            </a:r>
            <a:r>
              <a:rPr lang="en-US" b="1" u="sng" dirty="0">
                <a:solidFill>
                  <a:srgbClr val="FF0000"/>
                </a:solidFill>
              </a:rPr>
              <a:t>close proportions</a:t>
            </a:r>
            <a:r>
              <a:rPr lang="en-US" dirty="0"/>
              <a:t>. </a:t>
            </a:r>
            <a:endParaRPr lang="en-US" dirty="0" smtClean="0"/>
          </a:p>
          <a:p>
            <a:pPr lvl="1"/>
            <a:endParaRPr lang="en-US" dirty="0"/>
          </a:p>
        </p:txBody>
      </p:sp>
    </p:spTree>
    <p:extLst>
      <p:ext uri="{BB962C8B-B14F-4D97-AF65-F5344CB8AC3E}">
        <p14:creationId xmlns:p14="http://schemas.microsoft.com/office/powerpoint/2010/main" val="2005572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How active women are?</a:t>
            </a:r>
            <a:endParaRPr lang="en-US" b="1" dirty="0"/>
          </a:p>
        </p:txBody>
      </p:sp>
      <p:sp>
        <p:nvSpPr>
          <p:cNvPr id="3" name="Content Placeholder 2"/>
          <p:cNvSpPr>
            <a:spLocks noGrp="1"/>
          </p:cNvSpPr>
          <p:nvPr>
            <p:ph idx="1"/>
          </p:nvPr>
        </p:nvSpPr>
        <p:spPr/>
        <p:txBody>
          <a:bodyPr>
            <a:normAutofit/>
          </a:bodyPr>
          <a:lstStyle/>
          <a:p>
            <a:r>
              <a:rPr lang="en-US" sz="3200" dirty="0"/>
              <a:t>In 1949, </a:t>
            </a:r>
            <a:r>
              <a:rPr lang="en-US" sz="3200" dirty="0" smtClean="0"/>
              <a:t>the </a:t>
            </a:r>
            <a:r>
              <a:rPr lang="en-US" sz="3200" dirty="0"/>
              <a:t>first woman was appointed as a member of the House of </a:t>
            </a:r>
            <a:r>
              <a:rPr lang="en-US" sz="3200" dirty="0" smtClean="0"/>
              <a:t>Representative</a:t>
            </a:r>
          </a:p>
          <a:p>
            <a:r>
              <a:rPr lang="en-US" sz="3200" dirty="0" smtClean="0"/>
              <a:t>In 1976, the </a:t>
            </a:r>
            <a:r>
              <a:rPr lang="en-US" sz="3200" dirty="0"/>
              <a:t>first female Minister was </a:t>
            </a:r>
            <a:r>
              <a:rPr lang="en-US" sz="3200" dirty="0" smtClean="0"/>
              <a:t>appointed.</a:t>
            </a:r>
          </a:p>
          <a:p>
            <a:r>
              <a:rPr lang="en-US" sz="3200" dirty="0" smtClean="0"/>
              <a:t>In 2001, Thailand has the first female Prime Minister.</a:t>
            </a:r>
          </a:p>
          <a:p>
            <a:r>
              <a:rPr lang="en-US" sz="3200" dirty="0" smtClean="0"/>
              <a:t>In </a:t>
            </a:r>
            <a:r>
              <a:rPr lang="en-US" sz="3200" dirty="0"/>
              <a:t>2003, only around 10% of members of the House of Parliament and less than 6% of ministers were women. </a:t>
            </a:r>
            <a:endParaRPr lang="en-US" sz="3200" dirty="0" smtClean="0"/>
          </a:p>
          <a:p>
            <a:r>
              <a:rPr lang="en-US" sz="3200" dirty="0"/>
              <a:t>O</a:t>
            </a:r>
            <a:r>
              <a:rPr lang="en-US" sz="3200" dirty="0" smtClean="0"/>
              <a:t>nly </a:t>
            </a:r>
            <a:r>
              <a:rPr lang="en-US" sz="3200" dirty="0"/>
              <a:t>8.9% of district officers and 2.6% of provincial </a:t>
            </a:r>
            <a:r>
              <a:rPr lang="en-US" sz="3200" dirty="0" smtClean="0"/>
              <a:t>governors were women.</a:t>
            </a:r>
            <a:r>
              <a:rPr lang="en-US" sz="3200" dirty="0" smtClean="0">
                <a:effectLst/>
              </a:rPr>
              <a:t> </a:t>
            </a:r>
            <a:endParaRPr lang="en-US" sz="3200" dirty="0"/>
          </a:p>
        </p:txBody>
      </p:sp>
    </p:spTree>
    <p:extLst>
      <p:ext uri="{BB962C8B-B14F-4D97-AF65-F5344CB8AC3E}">
        <p14:creationId xmlns:p14="http://schemas.microsoft.com/office/powerpoint/2010/main" val="78566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2007 Constitution</a:t>
            </a:r>
            <a:endParaRPr lang="en-US" b="1" dirty="0"/>
          </a:p>
        </p:txBody>
      </p:sp>
      <p:sp>
        <p:nvSpPr>
          <p:cNvPr id="3" name="Content Placeholder 2"/>
          <p:cNvSpPr>
            <a:spLocks noGrp="1"/>
          </p:cNvSpPr>
          <p:nvPr>
            <p:ph idx="1"/>
          </p:nvPr>
        </p:nvSpPr>
        <p:spPr>
          <a:xfrm>
            <a:off x="838200" y="2398815"/>
            <a:ext cx="10515600" cy="3778147"/>
          </a:xfrm>
        </p:spPr>
        <p:txBody>
          <a:bodyPr/>
          <a:lstStyle/>
          <a:p>
            <a:r>
              <a:rPr lang="en-US" dirty="0" smtClean="0"/>
              <a:t>Article 97 requires </a:t>
            </a:r>
            <a:r>
              <a:rPr lang="en-US" dirty="0"/>
              <a:t>a political party to create a list of candidates for the election of members of the House of Representatives by taking into consideration the </a:t>
            </a:r>
            <a:r>
              <a:rPr lang="en-US" b="1" u="sng" dirty="0"/>
              <a:t>opportunity and appropriate ratio </a:t>
            </a:r>
            <a:r>
              <a:rPr lang="en-US" dirty="0"/>
              <a:t>of male and female candidates. </a:t>
            </a:r>
          </a:p>
        </p:txBody>
      </p:sp>
    </p:spTree>
    <p:extLst>
      <p:ext uri="{BB962C8B-B14F-4D97-AF65-F5344CB8AC3E}">
        <p14:creationId xmlns:p14="http://schemas.microsoft.com/office/powerpoint/2010/main" val="930845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2017 Constitution</a:t>
            </a:r>
            <a:endParaRPr lang="en-US" b="1" dirty="0"/>
          </a:p>
        </p:txBody>
      </p:sp>
      <p:sp>
        <p:nvSpPr>
          <p:cNvPr id="3" name="Content Placeholder 2"/>
          <p:cNvSpPr>
            <a:spLocks noGrp="1"/>
          </p:cNvSpPr>
          <p:nvPr>
            <p:ph idx="1"/>
          </p:nvPr>
        </p:nvSpPr>
        <p:spPr/>
        <p:txBody>
          <a:bodyPr/>
          <a:lstStyle/>
          <a:p>
            <a:pPr algn="thaiDist"/>
            <a:r>
              <a:rPr lang="en-US" dirty="0" smtClean="0"/>
              <a:t>Article </a:t>
            </a:r>
            <a:r>
              <a:rPr lang="en-US" dirty="0"/>
              <a:t>71 provides that in allocating the budget, the government should take into account the different priorities and needs of citizens with respect to </a:t>
            </a:r>
            <a:r>
              <a:rPr lang="en-US" i="1" dirty="0"/>
              <a:t>gender,</a:t>
            </a:r>
            <a:r>
              <a:rPr lang="en-US" dirty="0"/>
              <a:t> age, and condition to ensure fairness. </a:t>
            </a:r>
            <a:r>
              <a:rPr lang="en-US" dirty="0" smtClean="0"/>
              <a:t>(Gender responsive budgeting)</a:t>
            </a:r>
            <a:endParaRPr lang="en-US" dirty="0"/>
          </a:p>
        </p:txBody>
      </p:sp>
    </p:spTree>
    <p:extLst>
      <p:ext uri="{BB962C8B-B14F-4D97-AF65-F5344CB8AC3E}">
        <p14:creationId xmlns:p14="http://schemas.microsoft.com/office/powerpoint/2010/main" val="1299769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Labor Protection Law</a:t>
            </a:r>
            <a:endParaRPr lang="en-US" b="1" dirty="0"/>
          </a:p>
        </p:txBody>
      </p:sp>
      <p:sp>
        <p:nvSpPr>
          <p:cNvPr id="3" name="Content Placeholder 2"/>
          <p:cNvSpPr>
            <a:spLocks noGrp="1"/>
          </p:cNvSpPr>
          <p:nvPr>
            <p:ph idx="1"/>
          </p:nvPr>
        </p:nvSpPr>
        <p:spPr>
          <a:xfrm>
            <a:off x="2227613" y="1956254"/>
            <a:ext cx="6655130" cy="4351338"/>
          </a:xfrm>
        </p:spPr>
        <p:txBody>
          <a:bodyPr/>
          <a:lstStyle/>
          <a:p>
            <a:r>
              <a:rPr lang="en-US" dirty="0" smtClean="0"/>
              <a:t>Protects basic women rights: </a:t>
            </a:r>
          </a:p>
          <a:p>
            <a:pPr lvl="1"/>
            <a:r>
              <a:rPr lang="en-US" dirty="0" smtClean="0"/>
              <a:t>Equal pay</a:t>
            </a:r>
          </a:p>
          <a:p>
            <a:pPr lvl="1"/>
            <a:r>
              <a:rPr lang="en-US" dirty="0" smtClean="0"/>
              <a:t>Maternity rights</a:t>
            </a:r>
          </a:p>
          <a:p>
            <a:pPr lvl="1"/>
            <a:r>
              <a:rPr lang="en-US" dirty="0" smtClean="0"/>
              <a:t>Working hours</a:t>
            </a:r>
          </a:p>
          <a:p>
            <a:pPr lvl="1"/>
            <a:r>
              <a:rPr lang="en-US" dirty="0" smtClean="0"/>
              <a:t>Unfair dismissal</a:t>
            </a:r>
            <a:endParaRPr lang="en-US" dirty="0"/>
          </a:p>
        </p:txBody>
      </p:sp>
    </p:spTree>
    <p:extLst>
      <p:ext uri="{BB962C8B-B14F-4D97-AF65-F5344CB8AC3E}">
        <p14:creationId xmlns:p14="http://schemas.microsoft.com/office/powerpoint/2010/main" val="1341407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Gender Equality Act </a:t>
            </a:r>
          </a:p>
        </p:txBody>
      </p:sp>
      <p:sp>
        <p:nvSpPr>
          <p:cNvPr id="3" name="Content Placeholder 2"/>
          <p:cNvSpPr>
            <a:spLocks noGrp="1"/>
          </p:cNvSpPr>
          <p:nvPr>
            <p:ph idx="1"/>
          </p:nvPr>
        </p:nvSpPr>
        <p:spPr>
          <a:xfrm>
            <a:off x="838200" y="1825625"/>
            <a:ext cx="10515600" cy="2318863"/>
          </a:xfrm>
        </p:spPr>
        <p:txBody>
          <a:bodyPr/>
          <a:lstStyle/>
          <a:p>
            <a:r>
              <a:rPr lang="en-US" dirty="0" smtClean="0"/>
              <a:t>The Act was passed in 2015 (Thailand ratified ILO Convention 111 in 2016).</a:t>
            </a:r>
          </a:p>
          <a:p>
            <a:r>
              <a:rPr lang="en-US" dirty="0"/>
              <a:t>Gender Equality Empowerment Commission</a:t>
            </a:r>
            <a:r>
              <a:rPr lang="en-US" dirty="0" smtClean="0">
                <a:effectLst/>
              </a:rPr>
              <a:t> was established.</a:t>
            </a:r>
          </a:p>
          <a:p>
            <a:r>
              <a:rPr lang="en-US" dirty="0"/>
              <a:t>Gender Discrimination Hearing Commission </a:t>
            </a:r>
            <a:r>
              <a:rPr lang="en-US" dirty="0" smtClean="0"/>
              <a:t>was established.</a:t>
            </a:r>
            <a:endParaRPr lang="en-US" dirty="0" smtClean="0">
              <a:effectLst/>
            </a:endParaRP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26791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o</a:t>
            </a:r>
            <a:r>
              <a:rPr lang="en-US" sz="4800" b="1" dirty="0" smtClean="0"/>
              <a:t>utline</a:t>
            </a:r>
            <a:endParaRPr lang="en-US" sz="4800" b="1" dirty="0"/>
          </a:p>
        </p:txBody>
      </p:sp>
      <p:sp>
        <p:nvSpPr>
          <p:cNvPr id="3" name="Content Placeholder 2"/>
          <p:cNvSpPr>
            <a:spLocks noGrp="1"/>
          </p:cNvSpPr>
          <p:nvPr>
            <p:ph idx="1"/>
          </p:nvPr>
        </p:nvSpPr>
        <p:spPr/>
        <p:txBody>
          <a:bodyPr/>
          <a:lstStyle/>
          <a:p>
            <a:r>
              <a:rPr lang="en-US" dirty="0" smtClean="0"/>
              <a:t>Constitutional Actors</a:t>
            </a:r>
          </a:p>
          <a:p>
            <a:r>
              <a:rPr lang="en-US" dirty="0" smtClean="0"/>
              <a:t>Current Constitutional Provisions</a:t>
            </a:r>
          </a:p>
          <a:p>
            <a:r>
              <a:rPr lang="en-US" dirty="0" smtClean="0"/>
              <a:t>Gender Equality Act</a:t>
            </a:r>
          </a:p>
          <a:p>
            <a:r>
              <a:rPr lang="en-US" dirty="0" smtClean="0"/>
              <a:t>Labor Protection Act</a:t>
            </a:r>
            <a:endParaRPr lang="en-US" dirty="0"/>
          </a:p>
        </p:txBody>
      </p:sp>
    </p:spTree>
    <p:extLst>
      <p:ext uri="{BB962C8B-B14F-4D97-AF65-F5344CB8AC3E}">
        <p14:creationId xmlns:p14="http://schemas.microsoft.com/office/powerpoint/2010/main" val="870332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391" y="522205"/>
            <a:ext cx="11376561" cy="2852737"/>
          </a:xfrm>
        </p:spPr>
        <p:txBody>
          <a:bodyPr>
            <a:normAutofit/>
          </a:bodyPr>
          <a:lstStyle/>
          <a:p>
            <a:r>
              <a:rPr lang="en-US" sz="4800" b="1" dirty="0" smtClean="0"/>
              <a:t>Thailand has adopted 20 Constitutions so far.</a:t>
            </a:r>
            <a:endParaRPr lang="en-US" sz="4800" b="1"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12242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Constitutional Actors</a:t>
            </a:r>
            <a:br>
              <a:rPr lang="en-US" b="1" dirty="0"/>
            </a:br>
            <a:endParaRPr lang="en-US" dirty="0"/>
          </a:p>
        </p:txBody>
      </p:sp>
      <p:sp>
        <p:nvSpPr>
          <p:cNvPr id="3" name="Content Placeholder 2"/>
          <p:cNvSpPr>
            <a:spLocks noGrp="1"/>
          </p:cNvSpPr>
          <p:nvPr>
            <p:ph idx="1"/>
          </p:nvPr>
        </p:nvSpPr>
        <p:spPr/>
        <p:txBody>
          <a:bodyPr/>
          <a:lstStyle/>
          <a:p>
            <a:r>
              <a:rPr lang="en-US" i="1" dirty="0"/>
              <a:t>Constitution Drafting </a:t>
            </a:r>
            <a:r>
              <a:rPr lang="en-US" i="1" dirty="0" smtClean="0"/>
              <a:t>Assembly</a:t>
            </a:r>
          </a:p>
          <a:p>
            <a:pPr lvl="1"/>
            <a:r>
              <a:rPr lang="en-US" dirty="0"/>
              <a:t>the 1949 </a:t>
            </a:r>
            <a:r>
              <a:rPr lang="en-US" dirty="0" smtClean="0"/>
              <a:t>Constitution = 0 woman</a:t>
            </a:r>
          </a:p>
          <a:p>
            <a:pPr lvl="1"/>
            <a:r>
              <a:rPr lang="en-US" dirty="0" smtClean="0"/>
              <a:t>the </a:t>
            </a:r>
            <a:r>
              <a:rPr lang="en-US" dirty="0"/>
              <a:t>1968 </a:t>
            </a:r>
            <a:r>
              <a:rPr lang="en-US" dirty="0" smtClean="0"/>
              <a:t>Constitution = 0 woman</a:t>
            </a:r>
          </a:p>
          <a:p>
            <a:pPr lvl="1"/>
            <a:r>
              <a:rPr lang="en-US" dirty="0" smtClean="0"/>
              <a:t>the </a:t>
            </a:r>
            <a:r>
              <a:rPr lang="en-US" dirty="0"/>
              <a:t>1997 </a:t>
            </a:r>
            <a:r>
              <a:rPr lang="en-US" dirty="0" smtClean="0"/>
              <a:t>Constitution = 6/99 women</a:t>
            </a:r>
          </a:p>
          <a:p>
            <a:pPr lvl="1"/>
            <a:r>
              <a:rPr lang="en-US" dirty="0" smtClean="0"/>
              <a:t>the </a:t>
            </a:r>
            <a:r>
              <a:rPr lang="en-US" dirty="0"/>
              <a:t>2007 </a:t>
            </a:r>
            <a:r>
              <a:rPr lang="en-US" dirty="0" smtClean="0"/>
              <a:t>Constitution = 9/100 women</a:t>
            </a:r>
          </a:p>
          <a:p>
            <a:pPr lvl="1"/>
            <a:r>
              <a:rPr lang="en-US" dirty="0" smtClean="0"/>
              <a:t>the </a:t>
            </a:r>
            <a:r>
              <a:rPr lang="en-US" dirty="0"/>
              <a:t>2017 </a:t>
            </a:r>
            <a:r>
              <a:rPr lang="en-US" dirty="0" smtClean="0"/>
              <a:t>Constitution = 2/21 women</a:t>
            </a:r>
            <a:endParaRPr lang="en-US" b="1" dirty="0"/>
          </a:p>
        </p:txBody>
      </p:sp>
    </p:spTree>
    <p:extLst>
      <p:ext uri="{BB962C8B-B14F-4D97-AF65-F5344CB8AC3E}">
        <p14:creationId xmlns:p14="http://schemas.microsoft.com/office/powerpoint/2010/main" val="1047227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4395"/>
            <a:ext cx="10515600" cy="966293"/>
          </a:xfrm>
        </p:spPr>
        <p:txBody>
          <a:bodyPr>
            <a:normAutofit fontScale="90000"/>
          </a:bodyPr>
          <a:lstStyle/>
          <a:p>
            <a:r>
              <a:rPr lang="en-US" i="1" dirty="0"/>
              <a:t>Constitutional Court</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There were 26 justices under the 1997 </a:t>
            </a:r>
            <a:r>
              <a:rPr lang="en-US" dirty="0" smtClean="0"/>
              <a:t>Constitution </a:t>
            </a:r>
          </a:p>
          <a:p>
            <a:r>
              <a:rPr lang="en-US" dirty="0" smtClean="0"/>
              <a:t>10 </a:t>
            </a:r>
            <a:r>
              <a:rPr lang="en-US" dirty="0"/>
              <a:t>justices under the 2006 </a:t>
            </a:r>
            <a:r>
              <a:rPr lang="en-US" dirty="0" smtClean="0"/>
              <a:t>Constitution</a:t>
            </a:r>
            <a:endParaRPr lang="en-US" dirty="0"/>
          </a:p>
          <a:p>
            <a:r>
              <a:rPr lang="en-US" dirty="0" smtClean="0"/>
              <a:t>13 </a:t>
            </a:r>
            <a:r>
              <a:rPr lang="en-US" dirty="0"/>
              <a:t>justices under the 2007 </a:t>
            </a:r>
            <a:r>
              <a:rPr lang="en-US" dirty="0" smtClean="0"/>
              <a:t>Constitution</a:t>
            </a:r>
          </a:p>
          <a:p>
            <a:endParaRPr lang="en-US" dirty="0"/>
          </a:p>
          <a:p>
            <a:r>
              <a:rPr lang="en-US" b="1" dirty="0" smtClean="0">
                <a:solidFill>
                  <a:srgbClr val="FF0000"/>
                </a:solidFill>
              </a:rPr>
              <a:t>***Of </a:t>
            </a:r>
            <a:r>
              <a:rPr lang="en-US" b="1" dirty="0">
                <a:solidFill>
                  <a:srgbClr val="FF0000"/>
                </a:solidFill>
              </a:rPr>
              <a:t>the 49 justices appointed to the Constitutional Court since its founding, there has been </a:t>
            </a:r>
            <a:r>
              <a:rPr lang="en-US" b="1" i="1" u="sng" dirty="0">
                <a:solidFill>
                  <a:srgbClr val="FF0000"/>
                </a:solidFill>
              </a:rPr>
              <a:t>only one</a:t>
            </a:r>
            <a:r>
              <a:rPr lang="en-US" b="1" dirty="0">
                <a:solidFill>
                  <a:srgbClr val="FF0000"/>
                </a:solidFill>
              </a:rPr>
              <a:t> female </a:t>
            </a:r>
            <a:r>
              <a:rPr lang="en-US" b="1" dirty="0" smtClean="0">
                <a:solidFill>
                  <a:srgbClr val="FF0000"/>
                </a:solidFill>
              </a:rPr>
              <a:t>justice under the 1997 Constitutional Court.</a:t>
            </a:r>
            <a:endParaRPr lang="en-US" b="1" dirty="0">
              <a:solidFill>
                <a:srgbClr val="FF0000"/>
              </a:solidFill>
            </a:endParaRPr>
          </a:p>
        </p:txBody>
      </p:sp>
    </p:spTree>
    <p:extLst>
      <p:ext uri="{BB962C8B-B14F-4D97-AF65-F5344CB8AC3E}">
        <p14:creationId xmlns:p14="http://schemas.microsoft.com/office/powerpoint/2010/main" val="149708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Gender discrimination case before the Constitutional Court</a:t>
            </a:r>
            <a:endParaRPr lang="en-US" b="1" dirty="0"/>
          </a:p>
        </p:txBody>
      </p:sp>
      <p:sp>
        <p:nvSpPr>
          <p:cNvPr id="3" name="Content Placeholder 2"/>
          <p:cNvSpPr>
            <a:spLocks noGrp="1"/>
          </p:cNvSpPr>
          <p:nvPr>
            <p:ph idx="1"/>
          </p:nvPr>
        </p:nvSpPr>
        <p:spPr>
          <a:xfrm>
            <a:off x="838200" y="2410691"/>
            <a:ext cx="10515600" cy="3766272"/>
          </a:xfrm>
        </p:spPr>
        <p:txBody>
          <a:bodyPr/>
          <a:lstStyle/>
          <a:p>
            <a:r>
              <a:rPr lang="en-US" dirty="0" smtClean="0"/>
              <a:t>Judgement </a:t>
            </a:r>
            <a:r>
              <a:rPr lang="en-US" dirty="0"/>
              <a:t>no. 17/2555 of 2012</a:t>
            </a:r>
            <a:r>
              <a:rPr lang="en-US" dirty="0" smtClean="0">
                <a:effectLst/>
              </a:rPr>
              <a:t> : </a:t>
            </a:r>
            <a:r>
              <a:rPr lang="en-US" dirty="0" smtClean="0"/>
              <a:t>the </a:t>
            </a:r>
            <a:r>
              <a:rPr lang="en-US" dirty="0"/>
              <a:t>calculation of tax payment of married women in the Revenue </a:t>
            </a:r>
            <a:r>
              <a:rPr lang="en-US" dirty="0" smtClean="0"/>
              <a:t>Code</a:t>
            </a:r>
          </a:p>
        </p:txBody>
      </p:sp>
    </p:spTree>
    <p:extLst>
      <p:ext uri="{BB962C8B-B14F-4D97-AF65-F5344CB8AC3E}">
        <p14:creationId xmlns:p14="http://schemas.microsoft.com/office/powerpoint/2010/main" val="1333627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Requirements of Constitutional Court claim</a:t>
            </a:r>
            <a:endParaRPr lang="en-US" b="1" dirty="0"/>
          </a:p>
        </p:txBody>
      </p:sp>
      <p:sp>
        <p:nvSpPr>
          <p:cNvPr id="3" name="Content Placeholder 2"/>
          <p:cNvSpPr>
            <a:spLocks noGrp="1"/>
          </p:cNvSpPr>
          <p:nvPr>
            <p:ph idx="1"/>
          </p:nvPr>
        </p:nvSpPr>
        <p:spPr/>
        <p:txBody>
          <a:bodyPr/>
          <a:lstStyle/>
          <a:p>
            <a:r>
              <a:rPr lang="en-US" b="1" dirty="0" smtClean="0"/>
              <a:t>The 2007 Constitution: </a:t>
            </a:r>
            <a:r>
              <a:rPr lang="en-US" dirty="0" smtClean="0"/>
              <a:t>Section 212 states that a </a:t>
            </a:r>
            <a:r>
              <a:rPr lang="en-US" dirty="0"/>
              <a:t>person whose rights and liberties </a:t>
            </a:r>
            <a:r>
              <a:rPr lang="en-US" dirty="0" smtClean="0"/>
              <a:t>recognized </a:t>
            </a:r>
            <a:r>
              <a:rPr lang="en-US" dirty="0"/>
              <a:t>by this Constitution are violated, has the right to submit a motion to the Constitutional Court for its decision as to whether </a:t>
            </a:r>
            <a:r>
              <a:rPr lang="en-US" b="1" u="sng" dirty="0"/>
              <a:t>the provisions of the law </a:t>
            </a:r>
            <a:r>
              <a:rPr lang="en-US" dirty="0"/>
              <a:t>are contrary to or inconsistent with the Constitution. </a:t>
            </a:r>
            <a:endParaRPr lang="en-US" dirty="0" smtClean="0"/>
          </a:p>
          <a:p>
            <a:pPr algn="thaiDist"/>
            <a:r>
              <a:rPr lang="en-US" dirty="0"/>
              <a:t>The exercise of rights under paragraph one must be a case of an inability to exercise the right by other means as provided in the Organic Act on Procedures of the Constitutional Court </a:t>
            </a:r>
            <a:endParaRPr lang="en-US" dirty="0" smtClean="0"/>
          </a:p>
        </p:txBody>
      </p:sp>
    </p:spTree>
    <p:extLst>
      <p:ext uri="{BB962C8B-B14F-4D97-AF65-F5344CB8AC3E}">
        <p14:creationId xmlns:p14="http://schemas.microsoft.com/office/powerpoint/2010/main" val="296244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thaiDist"/>
            <a:r>
              <a:rPr lang="en-US" b="1" dirty="0" smtClean="0"/>
              <a:t>The 2017 Constitution</a:t>
            </a:r>
            <a:r>
              <a:rPr lang="en-US" dirty="0" smtClean="0"/>
              <a:t>: Section 213 states that</a:t>
            </a:r>
            <a:r>
              <a:rPr lang="en-US" b="1" dirty="0"/>
              <a:t> </a:t>
            </a:r>
            <a:r>
              <a:rPr lang="en-US" dirty="0" smtClean="0"/>
              <a:t>a </a:t>
            </a:r>
            <a:r>
              <a:rPr lang="en-US" dirty="0"/>
              <a:t>person whose rights or liberties guaranteed by the Constitution are violated, has the right to submit a petition to the Constitutional Court for a decision on whether such </a:t>
            </a:r>
            <a:r>
              <a:rPr lang="en-US" b="1" u="sng" dirty="0" smtClean="0"/>
              <a:t>action </a:t>
            </a:r>
            <a:r>
              <a:rPr lang="en-US" dirty="0"/>
              <a:t>is contrary to or inconsistent with the Constitution, according to the rules, procedures and conditions prescribed by the Organic Act on Procedures of the Constitutional Court. </a:t>
            </a:r>
            <a:endParaRPr lang="en-US" dirty="0" smtClean="0"/>
          </a:p>
          <a:p>
            <a:endParaRPr lang="en-US" dirty="0"/>
          </a:p>
        </p:txBody>
      </p:sp>
    </p:spTree>
    <p:extLst>
      <p:ext uri="{BB962C8B-B14F-4D97-AF65-F5344CB8AC3E}">
        <p14:creationId xmlns:p14="http://schemas.microsoft.com/office/powerpoint/2010/main" val="346638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5135"/>
            <a:ext cx="10515600" cy="1325563"/>
          </a:xfrm>
        </p:spPr>
        <p:txBody>
          <a:bodyPr/>
          <a:lstStyle/>
          <a:p>
            <a:r>
              <a:rPr lang="en-US" b="1" dirty="0"/>
              <a:t>Provisions in the </a:t>
            </a:r>
            <a:r>
              <a:rPr lang="en-US" b="1" dirty="0" smtClean="0"/>
              <a:t>Constitutions</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r>
              <a:rPr lang="en-US" sz="3200" dirty="0" smtClean="0"/>
              <a:t>The 1932 Constitution</a:t>
            </a:r>
          </a:p>
          <a:p>
            <a:pPr lvl="1"/>
            <a:r>
              <a:rPr lang="en-US" sz="2800" dirty="0"/>
              <a:t>Article 1 </a:t>
            </a:r>
            <a:r>
              <a:rPr lang="en-US" sz="2800" dirty="0" smtClean="0"/>
              <a:t>provides </a:t>
            </a:r>
            <a:r>
              <a:rPr lang="en-US" sz="2800" dirty="0"/>
              <a:t>that Thais are equally protected under this Constitution regardless of their race or religion. </a:t>
            </a:r>
            <a:endParaRPr lang="en-US" sz="2800" dirty="0" smtClean="0"/>
          </a:p>
          <a:p>
            <a:pPr lvl="1"/>
            <a:r>
              <a:rPr lang="en-US" sz="2800" dirty="0"/>
              <a:t>A</a:t>
            </a:r>
            <a:r>
              <a:rPr lang="en-US" sz="2800" dirty="0" smtClean="0"/>
              <a:t>rticle </a:t>
            </a:r>
            <a:r>
              <a:rPr lang="en-US" sz="2800" dirty="0"/>
              <a:t>12 provides that everyone is equal under the law, and that no one should have any privileges owing to their rank of nobility (class).</a:t>
            </a:r>
            <a:endParaRPr lang="en-US" sz="2800" dirty="0" smtClean="0"/>
          </a:p>
          <a:p>
            <a:r>
              <a:rPr lang="en-US" sz="3200" dirty="0" smtClean="0"/>
              <a:t>“Gender </a:t>
            </a:r>
            <a:r>
              <a:rPr lang="en-US" sz="3200" dirty="0"/>
              <a:t>equality” was not explicitly specified in any of the first 15 </a:t>
            </a:r>
            <a:r>
              <a:rPr lang="en-US" sz="3200" dirty="0" smtClean="0"/>
              <a:t>constitutions.</a:t>
            </a:r>
            <a:endParaRPr lang="en-US" sz="3200" dirty="0"/>
          </a:p>
        </p:txBody>
      </p:sp>
    </p:spTree>
    <p:extLst>
      <p:ext uri="{BB962C8B-B14F-4D97-AF65-F5344CB8AC3E}">
        <p14:creationId xmlns:p14="http://schemas.microsoft.com/office/powerpoint/2010/main" val="76352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953</TotalTime>
  <Words>773</Words>
  <Application>Microsoft Office PowerPoint</Application>
  <PresentationFormat>Widescreen</PresentationFormat>
  <Paragraphs>62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Gender and Constitutionalism  in Thailand</vt:lpstr>
      <vt:lpstr>outline</vt:lpstr>
      <vt:lpstr>Thailand has adopted 20 Constitutions so far.</vt:lpstr>
      <vt:lpstr>Constitutional Actors </vt:lpstr>
      <vt:lpstr>Constitutional Court </vt:lpstr>
      <vt:lpstr>Gender discrimination case before the Constitutional Court</vt:lpstr>
      <vt:lpstr>Requirements of Constitutional Court claim</vt:lpstr>
      <vt:lpstr>PowerPoint Presentation</vt:lpstr>
      <vt:lpstr>Provisions in the Constitutions </vt:lpstr>
      <vt:lpstr>The 1997 Constitution </vt:lpstr>
      <vt:lpstr>How active women are?</vt:lpstr>
      <vt:lpstr>The 2007 Constitution</vt:lpstr>
      <vt:lpstr>The 2017 Constitution</vt:lpstr>
      <vt:lpstr>Labor Protection Law</vt:lpstr>
      <vt:lpstr>Gender Equality Act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and Constitutionalism  in Thailand</dc:title>
  <dc:creator>Microsoft Office User</dc:creator>
  <cp:lastModifiedBy>AcadConfRoom</cp:lastModifiedBy>
  <cp:revision>6</cp:revision>
  <dcterms:created xsi:type="dcterms:W3CDTF">2019-01-16T07:24:02Z</dcterms:created>
  <dcterms:modified xsi:type="dcterms:W3CDTF">2019-01-17T00:22:51Z</dcterms:modified>
</cp:coreProperties>
</file>